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F75AE6B-562A-4CF9-9D94-D7B734AB66F0}"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53C6B-002E-4BCD-BE50-8175858876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342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75AE6B-562A-4CF9-9D94-D7B734AB66F0}"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399205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75AE6B-562A-4CF9-9D94-D7B734AB66F0}"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53C6B-002E-4BCD-BE50-8175858876C9}"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43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75AE6B-562A-4CF9-9D94-D7B734AB66F0}"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393880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75AE6B-562A-4CF9-9D94-D7B734AB66F0}"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53C6B-002E-4BCD-BE50-8175858876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75AE6B-562A-4CF9-9D94-D7B734AB66F0}"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234351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75AE6B-562A-4CF9-9D94-D7B734AB66F0}"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64224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75AE6B-562A-4CF9-9D94-D7B734AB66F0}"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418317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5AE6B-562A-4CF9-9D94-D7B734AB66F0}"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320229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F75AE6B-562A-4CF9-9D94-D7B734AB66F0}"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53C6B-002E-4BCD-BE50-8175858876C9}" type="slidenum">
              <a:rPr lang="en-US" smtClean="0"/>
              <a:t>‹#›</a:t>
            </a:fld>
            <a:endParaRPr lang="en-US"/>
          </a:p>
        </p:txBody>
      </p:sp>
    </p:spTree>
    <p:extLst>
      <p:ext uri="{BB962C8B-B14F-4D97-AF65-F5344CB8AC3E}">
        <p14:creationId xmlns:p14="http://schemas.microsoft.com/office/powerpoint/2010/main" val="291855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75AE6B-562A-4CF9-9D94-D7B734AB66F0}"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53C6B-002E-4BCD-BE50-8175858876C9}"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03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F75AE6B-562A-4CF9-9D94-D7B734AB66F0}" type="datetimeFigureOut">
              <a:rPr lang="en-US" smtClean="0"/>
              <a:t>4/26/2020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7C53C6B-002E-4BCD-BE50-8175858876C9}"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366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Probability and non probability Sampling </a:t>
            </a:r>
            <a:endParaRPr lang="en-US" dirty="0"/>
          </a:p>
        </p:txBody>
      </p:sp>
      <p:sp>
        <p:nvSpPr>
          <p:cNvPr id="3" name="Subtitle 2"/>
          <p:cNvSpPr>
            <a:spLocks noGrp="1"/>
          </p:cNvSpPr>
          <p:nvPr>
            <p:ph type="subTitle" idx="1"/>
          </p:nvPr>
        </p:nvSpPr>
        <p:spPr>
          <a:xfrm>
            <a:off x="8610600" y="6296297"/>
            <a:ext cx="3200400" cy="126880"/>
          </a:xfrm>
        </p:spPr>
        <p:txBody>
          <a:bodyPr>
            <a:normAutofit fontScale="25000" lnSpcReduction="20000"/>
          </a:bodyPr>
          <a:lstStyle/>
          <a:p>
            <a:endParaRPr lang="en-US" dirty="0"/>
          </a:p>
        </p:txBody>
      </p:sp>
    </p:spTree>
    <p:extLst>
      <p:ext uri="{BB962C8B-B14F-4D97-AF65-F5344CB8AC3E}">
        <p14:creationId xmlns:p14="http://schemas.microsoft.com/office/powerpoint/2010/main" val="167687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smtClean="0"/>
              <a:t> </a:t>
            </a:r>
            <a:r>
              <a:rPr lang="en-US" sz="2800" dirty="0" smtClean="0">
                <a:latin typeface="Times New Roman" panose="02020603050405020304" pitchFamily="18" charset="0"/>
                <a:cs typeface="Times New Roman" panose="02020603050405020304" pitchFamily="18" charset="0"/>
              </a:rPr>
              <a:t>Geographical division can also be a source of making different clusters . There fore, </a:t>
            </a:r>
            <a:r>
              <a:rPr lang="en-US" sz="2800" b="1"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s a way to randomly select participants when they are geographically spread out. For example, if you wanted to </a:t>
            </a:r>
            <a:r>
              <a:rPr lang="en-US" sz="2800" dirty="0" smtClean="0">
                <a:latin typeface="Times New Roman" panose="02020603050405020304" pitchFamily="18" charset="0"/>
                <a:cs typeface="Times New Roman" panose="02020603050405020304" pitchFamily="18" charset="0"/>
              </a:rPr>
              <a:t>choose 200 </a:t>
            </a:r>
            <a:r>
              <a:rPr lang="en-US" sz="2800" dirty="0">
                <a:latin typeface="Times New Roman" panose="02020603050405020304" pitchFamily="18" charset="0"/>
                <a:cs typeface="Times New Roman" panose="02020603050405020304" pitchFamily="18" charset="0"/>
              </a:rPr>
              <a:t>participants from the entire population of the </a:t>
            </a:r>
            <a:r>
              <a:rPr lang="en-US" sz="2800" dirty="0" smtClean="0">
                <a:latin typeface="Times New Roman" panose="02020603050405020304" pitchFamily="18" charset="0"/>
                <a:cs typeface="Times New Roman" panose="02020603050405020304" pitchFamily="18" charset="0"/>
              </a:rPr>
              <a:t>Pakistan, </a:t>
            </a:r>
            <a:r>
              <a:rPr lang="en-US" sz="2800" dirty="0">
                <a:latin typeface="Times New Roman" panose="02020603050405020304" pitchFamily="18" charset="0"/>
                <a:cs typeface="Times New Roman" panose="02020603050405020304" pitchFamily="18" charset="0"/>
              </a:rPr>
              <a:t>it is likely </a:t>
            </a:r>
            <a:r>
              <a:rPr lang="en-US" sz="2800" dirty="0" smtClean="0">
                <a:latin typeface="Times New Roman" panose="02020603050405020304" pitchFamily="18" charset="0"/>
                <a:cs typeface="Times New Roman" panose="02020603050405020304" pitchFamily="18" charset="0"/>
              </a:rPr>
              <a:t>impossible or difficult  </a:t>
            </a:r>
            <a:r>
              <a:rPr lang="en-US" sz="2800" dirty="0">
                <a:latin typeface="Times New Roman" panose="02020603050405020304" pitchFamily="18" charset="0"/>
                <a:cs typeface="Times New Roman" panose="02020603050405020304" pitchFamily="18" charset="0"/>
              </a:rPr>
              <a:t>to get a complete list of everyone. Instead, the researcher randomly selects areas (i.e. cities or counties) and randomly selects from within those </a:t>
            </a:r>
            <a:r>
              <a:rPr lang="en-US" sz="2800" dirty="0" smtClean="0">
                <a:latin typeface="Times New Roman" panose="02020603050405020304" pitchFamily="18" charset="0"/>
                <a:cs typeface="Times New Roman" panose="02020603050405020304" pitchFamily="18" charset="0"/>
              </a:rPr>
              <a:t>boundaries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 order to get the representation of population within its sample from every area </a:t>
            </a:r>
          </a:p>
          <a:p>
            <a:pPr>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 Mostly cluster sampling technique is used in large population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334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For instance : City</a:t>
            </a:r>
            <a:r>
              <a:rPr lang="en-US" sz="2800" dirty="0">
                <a:latin typeface="Times New Roman" panose="02020603050405020304" pitchFamily="18" charset="0"/>
                <a:cs typeface="Times New Roman" panose="02020603050405020304" pitchFamily="18" charset="0"/>
              </a:rPr>
              <a:t>, family, </a:t>
            </a:r>
            <a:r>
              <a:rPr lang="en-US" sz="2800" dirty="0" smtClean="0">
                <a:latin typeface="Times New Roman" panose="02020603050405020304" pitchFamily="18" charset="0"/>
                <a:cs typeface="Times New Roman" panose="02020603050405020304" pitchFamily="18" charset="0"/>
              </a:rPr>
              <a:t>university, population of organizations, ethnic groups, tribes, cultural groupings etc.</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Method : </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S</a:t>
            </a:r>
            <a:r>
              <a:rPr lang="en-US" sz="2800" dirty="0" smtClean="0">
                <a:latin typeface="Times New Roman" panose="02020603050405020304" pitchFamily="18" charset="0"/>
                <a:cs typeface="Times New Roman" panose="02020603050405020304" pitchFamily="18" charset="0"/>
              </a:rPr>
              <a:t>tep I: Decide the target population, total population would be usually known</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Step II: Decide the size of the sample—n</a:t>
            </a:r>
          </a:p>
          <a:p>
            <a:pPr>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Step III: Formation of cluster on the basis of some common /similar characteristics , average members in each groups should be same</a:t>
            </a:r>
          </a:p>
          <a:p>
            <a:pPr>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Step IV: Place the sample units in the clusters on the basis of simple random sampling and sampling interval to get the required sample size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829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sz="2400" dirty="0" smtClean="0">
                <a:latin typeface="Times New Roman" panose="02020603050405020304" pitchFamily="18" charset="0"/>
                <a:cs typeface="Times New Roman" panose="02020603050405020304" pitchFamily="18" charset="0"/>
              </a:rPr>
              <a:t>Categories </a:t>
            </a:r>
          </a:p>
          <a:p>
            <a:pPr marL="0" indent="0">
              <a:buNone/>
            </a:pPr>
            <a:r>
              <a:rPr lang="en-US" sz="2400" dirty="0" smtClean="0">
                <a:latin typeface="Times New Roman" panose="02020603050405020304" pitchFamily="18" charset="0"/>
                <a:cs typeface="Times New Roman" panose="02020603050405020304" pitchFamily="18" charset="0"/>
              </a:rPr>
              <a:t>Cluster sampling can be two stage, three stage or multi stage cluster sampling</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Single Stage Cluster Sampling: </a:t>
            </a:r>
            <a:r>
              <a:rPr lang="en-US" sz="2400" dirty="0">
                <a:latin typeface="Times New Roman" panose="02020603050405020304" pitchFamily="18" charset="0"/>
                <a:cs typeface="Times New Roman" panose="02020603050405020304" pitchFamily="18" charset="0"/>
              </a:rPr>
              <a:t>As the name suggests, sampling will be done just </a:t>
            </a:r>
            <a:r>
              <a:rPr lang="en-US" sz="2400" dirty="0" smtClean="0">
                <a:latin typeface="Times New Roman" panose="02020603050405020304" pitchFamily="18" charset="0"/>
                <a:cs typeface="Times New Roman" panose="02020603050405020304" pitchFamily="18" charset="0"/>
              </a:rPr>
              <a:t>once</a:t>
            </a:r>
          </a:p>
          <a:p>
            <a:pPr marL="0" indent="0">
              <a:buNone/>
            </a:pPr>
            <a:r>
              <a:rPr lang="en-US" sz="2400" b="1" dirty="0">
                <a:latin typeface="Times New Roman" panose="02020603050405020304" pitchFamily="18" charset="0"/>
                <a:cs typeface="Times New Roman" panose="02020603050405020304" pitchFamily="18" charset="0"/>
              </a:rPr>
              <a:t>Two-Stage Cluster Sampling: </a:t>
            </a:r>
            <a:r>
              <a:rPr lang="en-US" sz="2400" dirty="0">
                <a:latin typeface="Times New Roman" panose="02020603050405020304" pitchFamily="18" charset="0"/>
                <a:cs typeface="Times New Roman" panose="02020603050405020304" pitchFamily="18" charset="0"/>
              </a:rPr>
              <a:t>A sample created using two-stages is always better than a sample created using a single stage because more filtered elements can be selected which can lead to improved results from the </a:t>
            </a:r>
            <a:r>
              <a:rPr lang="en-US" sz="2400" dirty="0" smtClean="0">
                <a:latin typeface="Times New Roman" panose="02020603050405020304" pitchFamily="18" charset="0"/>
                <a:cs typeface="Times New Roman" panose="02020603050405020304" pitchFamily="18" charset="0"/>
              </a:rPr>
              <a:t>sample</a:t>
            </a:r>
          </a:p>
          <a:p>
            <a:pPr marL="0" indent="0">
              <a:buNone/>
            </a:pPr>
            <a:r>
              <a:rPr lang="en-US" b="1" dirty="0">
                <a:latin typeface="Times New Roman" panose="02020603050405020304" pitchFamily="18" charset="0"/>
                <a:cs typeface="Times New Roman" panose="02020603050405020304" pitchFamily="18" charset="0"/>
              </a:rPr>
              <a:t>Multiple Stage Cluster Sampling: </a:t>
            </a:r>
            <a:r>
              <a:rPr lang="en-US" dirty="0">
                <a:latin typeface="Times New Roman" panose="02020603050405020304" pitchFamily="18" charset="0"/>
                <a:cs typeface="Times New Roman" panose="02020603050405020304" pitchFamily="18" charset="0"/>
              </a:rPr>
              <a:t>For effective research to be conducted across multiple </a:t>
            </a:r>
            <a:r>
              <a:rPr lang="en-US" dirty="0" smtClean="0">
                <a:latin typeface="Times New Roman" panose="02020603050405020304" pitchFamily="18" charset="0"/>
                <a:cs typeface="Times New Roman" panose="02020603050405020304" pitchFamily="18" charset="0"/>
              </a:rPr>
              <a:t>geographies, cluster sampling can be used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867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random sampling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It is also done where a researcher intends to transform a heterogeneous population into homogeneous groups on the basis of some correlated characteristics</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researcher attempts to stratify the population known as stratum or strata on the basis of the characteristics on basis of which it is stratified </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Stratified random sampling can be proportionate or disproportionate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34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random sampling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Method: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Step I- Identify all elements or sampling units in the sampling population</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Step II: Decide the different strata , which are denoted by k</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Step III: Pacing elements into each stratum </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Step IV: Decide the total sample size –n</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Step V: Use proportionate or deprotonate random sampling technique </a:t>
            </a:r>
          </a:p>
          <a:p>
            <a:endParaRPr lang="en-US" dirty="0"/>
          </a:p>
        </p:txBody>
      </p:sp>
    </p:spTree>
    <p:extLst>
      <p:ext uri="{BB962C8B-B14F-4D97-AF65-F5344CB8AC3E}">
        <p14:creationId xmlns:p14="http://schemas.microsoft.com/office/powerpoint/2010/main" val="1064073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random sampling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sz="2800" dirty="0" smtClean="0">
                <a:latin typeface="Times New Roman" panose="02020603050405020304" pitchFamily="18" charset="0"/>
                <a:cs typeface="Times New Roman" panose="02020603050405020304" pitchFamily="18" charset="0"/>
              </a:rPr>
              <a:t>Disproportionate stratified random sampling</a:t>
            </a:r>
          </a:p>
          <a:p>
            <a:pPr marL="0" indent="0">
              <a:buNone/>
            </a:pPr>
            <a:r>
              <a:rPr lang="en-US" sz="2800" dirty="0" smtClean="0">
                <a:latin typeface="Times New Roman" panose="02020603050405020304" pitchFamily="18" charset="0"/>
                <a:cs typeface="Times New Roman" panose="02020603050405020304" pitchFamily="18" charset="0"/>
              </a:rPr>
              <a:t>Determine the number of elements to be selected from each stratum</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sample size/no. of strata (k)</a:t>
            </a:r>
          </a:p>
          <a:p>
            <a:pPr marL="0" indent="0">
              <a:buNone/>
            </a:pPr>
            <a:r>
              <a:rPr lang="en-US" sz="2800" dirty="0" smtClean="0">
                <a:latin typeface="Times New Roman" panose="02020603050405020304" pitchFamily="18" charset="0"/>
                <a:cs typeface="Times New Roman" panose="02020603050405020304" pitchFamily="18" charset="0"/>
              </a:rPr>
              <a:t>For example….. 200/10 </a:t>
            </a:r>
            <a:r>
              <a:rPr lang="en-US" sz="2800" baseline="-250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20 ( 20 sample would be selected from each stratum)</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Select the required number of elements from each stratum by simple random sampling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011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Stratified random sampling </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latin typeface="Times New Roman" panose="02020603050405020304" pitchFamily="18" charset="0"/>
                <a:cs typeface="Times New Roman" panose="02020603050405020304" pitchFamily="18" charset="0"/>
              </a:rPr>
              <a:t>Proportionate stratified  random sampling </a:t>
            </a:r>
          </a:p>
          <a:p>
            <a:r>
              <a:rPr lang="en-US" sz="2800" dirty="0" smtClean="0">
                <a:latin typeface="Times New Roman" panose="02020603050405020304" pitchFamily="18" charset="0"/>
                <a:cs typeface="Times New Roman" panose="02020603050405020304" pitchFamily="18" charset="0"/>
              </a:rPr>
              <a:t>Determine the proportion of each stratum in the study population (p)   =  elements in each stratum/ total population size </a:t>
            </a:r>
          </a:p>
          <a:p>
            <a:r>
              <a:rPr lang="en-US" sz="2800" dirty="0" smtClean="0">
                <a:latin typeface="Times New Roman" panose="02020603050405020304" pitchFamily="18" charset="0"/>
                <a:cs typeface="Times New Roman" panose="02020603050405020304" pitchFamily="18" charset="0"/>
              </a:rPr>
              <a:t>For example : 20/500= 0.04</a:t>
            </a: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Determine the number of elements to be selected from each stratum= sample size * p</a:t>
            </a:r>
          </a:p>
          <a:p>
            <a:r>
              <a:rPr lang="en-US" sz="2800" dirty="0" smtClean="0">
                <a:latin typeface="Times New Roman" panose="02020603050405020304" pitchFamily="18" charset="0"/>
                <a:cs typeface="Times New Roman" panose="02020603050405020304" pitchFamily="18" charset="0"/>
              </a:rPr>
              <a:t>For example: 200* 0.04 = 8</a:t>
            </a:r>
          </a:p>
          <a:p>
            <a:r>
              <a:rPr lang="en-US" sz="2800" smtClean="0">
                <a:latin typeface="Times New Roman" panose="02020603050405020304" pitchFamily="18" charset="0"/>
                <a:cs typeface="Times New Roman" panose="02020603050405020304" pitchFamily="18" charset="0"/>
              </a:rPr>
              <a:t>p 1= 8</a:t>
            </a:r>
            <a:endParaRPr lang="en-US" sz="2800" dirty="0" smtClean="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Select the required number of elements through each stratum by simple random sampling </a:t>
            </a:r>
          </a:p>
          <a:p>
            <a:endParaRPr lang="en-US" sz="28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1922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 Probability sampling</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In non probability random sampling population is unknown</a:t>
            </a:r>
          </a:p>
          <a:p>
            <a:pPr>
              <a:buFont typeface="Wingdings" panose="05000000000000000000" pitchFamily="2" charset="2"/>
              <a:buChar char="q"/>
            </a:pPr>
            <a:r>
              <a:rPr lang="en-US" dirty="0"/>
              <a:t> For this reason, every element of the population does not have equal chance of occurrence</a:t>
            </a:r>
          </a:p>
          <a:p>
            <a:pPr>
              <a:buFont typeface="Wingdings" panose="05000000000000000000" pitchFamily="2" charset="2"/>
              <a:buChar char="q"/>
            </a:pPr>
            <a:r>
              <a:rPr lang="en-US" dirty="0"/>
              <a:t> Mostly sample are selected based on selective judgements meaning that their own inclusion in the part of selection of sample remains there ( they are not based on random selection)</a:t>
            </a:r>
          </a:p>
          <a:p>
            <a:pPr>
              <a:buFont typeface="Wingdings" panose="05000000000000000000" pitchFamily="2" charset="2"/>
              <a:buChar char="q"/>
            </a:pPr>
            <a:r>
              <a:rPr lang="en-US" dirty="0"/>
              <a:t> Procedures used in non probability sampling are more easier </a:t>
            </a:r>
          </a:p>
          <a:p>
            <a:endParaRPr lang="en-US" dirty="0"/>
          </a:p>
        </p:txBody>
      </p:sp>
    </p:spTree>
    <p:extLst>
      <p:ext uri="{BB962C8B-B14F-4D97-AF65-F5344CB8AC3E}">
        <p14:creationId xmlns:p14="http://schemas.microsoft.com/office/powerpoint/2010/main" val="146016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non probability sampling</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 Quota sampling</a:t>
            </a:r>
          </a:p>
          <a:p>
            <a:pPr>
              <a:buFont typeface="Wingdings" panose="05000000000000000000" pitchFamily="2" charset="2"/>
              <a:buChar char="q"/>
            </a:pPr>
            <a:r>
              <a:rPr lang="en-US" dirty="0"/>
              <a:t>Purposive sampling</a:t>
            </a:r>
          </a:p>
          <a:p>
            <a:pPr>
              <a:buFont typeface="Wingdings" panose="05000000000000000000" pitchFamily="2" charset="2"/>
              <a:buChar char="q"/>
            </a:pPr>
            <a:r>
              <a:rPr lang="en-US" dirty="0"/>
              <a:t> Snow ball sampling</a:t>
            </a:r>
          </a:p>
          <a:p>
            <a:pPr>
              <a:buFont typeface="Wingdings" panose="05000000000000000000" pitchFamily="2" charset="2"/>
              <a:buChar char="q"/>
            </a:pPr>
            <a:r>
              <a:rPr lang="en-US" dirty="0"/>
              <a:t> Convenient sampling </a:t>
            </a:r>
          </a:p>
          <a:p>
            <a:endParaRPr lang="en-US" dirty="0"/>
          </a:p>
        </p:txBody>
      </p:sp>
    </p:spTree>
    <p:extLst>
      <p:ext uri="{BB962C8B-B14F-4D97-AF65-F5344CB8AC3E}">
        <p14:creationId xmlns:p14="http://schemas.microsoft.com/office/powerpoint/2010/main" val="366844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Quota sampling</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rgbClr val="000000"/>
                </a:solidFill>
                <a:latin typeface="Tw Cen MT" panose="020B0602020104020603" pitchFamily="34" charset="0"/>
              </a:rPr>
              <a:t>Choosing the relevant stratification and dividing the population accordingly in mutually exclusive groups </a:t>
            </a:r>
          </a:p>
          <a:p>
            <a:pPr>
              <a:buFont typeface="Wingdings" panose="05000000000000000000" pitchFamily="2" charset="2"/>
              <a:buChar char="§"/>
            </a:pPr>
            <a:r>
              <a:rPr lang="en-US" dirty="0">
                <a:solidFill>
                  <a:srgbClr val="000000"/>
                </a:solidFill>
                <a:latin typeface="Tw Cen MT" panose="020B0602020104020603" pitchFamily="34" charset="0"/>
              </a:rPr>
              <a:t> Calculating a quota for each group</a:t>
            </a:r>
          </a:p>
          <a:p>
            <a:pPr>
              <a:buFont typeface="Wingdings" panose="05000000000000000000" pitchFamily="2" charset="2"/>
              <a:buChar char="§"/>
            </a:pPr>
            <a:r>
              <a:rPr lang="en-US" dirty="0">
                <a:solidFill>
                  <a:srgbClr val="000000"/>
                </a:solidFill>
                <a:latin typeface="Tw Cen MT" panose="020B0602020104020603" pitchFamily="34" charset="0"/>
              </a:rPr>
              <a:t>Continuing to invite cases until the quota for each group is met</a:t>
            </a:r>
          </a:p>
          <a:p>
            <a:pPr>
              <a:buFont typeface="Wingdings" panose="05000000000000000000" pitchFamily="2" charset="2"/>
              <a:buChar char="§"/>
            </a:pPr>
            <a:r>
              <a:rPr lang="en-US" dirty="0">
                <a:solidFill>
                  <a:srgbClr val="000000"/>
                </a:solidFill>
                <a:latin typeface="Tw Cen MT" panose="020B0602020104020603" pitchFamily="34" charset="0"/>
              </a:rPr>
              <a:t> Any characteristics can be chosen for stratification </a:t>
            </a:r>
          </a:p>
          <a:p>
            <a:pPr>
              <a:buFont typeface="Wingdings" panose="05000000000000000000" pitchFamily="2" charset="2"/>
              <a:buChar char="§"/>
            </a:pPr>
            <a:r>
              <a:rPr lang="en-US" dirty="0">
                <a:solidFill>
                  <a:srgbClr val="000000"/>
                </a:solidFill>
                <a:latin typeface="Tw Cen MT" panose="020B0602020104020603" pitchFamily="34" charset="0"/>
              </a:rPr>
              <a:t> Quota sampling is particularly useful when you are unable to obtain a probability sample, but you are still trying to create a sample that is as representative as possible of the population being studied</a:t>
            </a:r>
            <a:endParaRPr lang="en-US" dirty="0">
              <a:latin typeface="Tw Cen MT" panose="020B0602020104020603" pitchFamily="34" charset="0"/>
            </a:endParaRPr>
          </a:p>
          <a:p>
            <a:endParaRPr lang="en-US" dirty="0"/>
          </a:p>
        </p:txBody>
      </p:sp>
    </p:spTree>
    <p:extLst>
      <p:ext uri="{BB962C8B-B14F-4D97-AF65-F5344CB8AC3E}">
        <p14:creationId xmlns:p14="http://schemas.microsoft.com/office/powerpoint/2010/main" val="397030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RANDOM SAMPLING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Probability Sampling is a sampling technique in which sample from a larger population are chosen using a method based on the theory of probability. For a participant to be considered as a probability sample, he/she must be selected using a random </a:t>
            </a:r>
            <a:r>
              <a:rPr lang="en-US" dirty="0" smtClean="0">
                <a:latin typeface="Times New Roman" panose="02020603050405020304" pitchFamily="18" charset="0"/>
                <a:cs typeface="Times New Roman" panose="02020603050405020304" pitchFamily="18" charset="0"/>
              </a:rPr>
              <a:t>selection</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most important requirement of probability sampling is that everyone in your population has a known and an equal chance of getting selected</a:t>
            </a:r>
            <a:r>
              <a:rPr lang="en-US"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Population is denoted by N, The value of population is known as parameter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For example, N</a:t>
            </a:r>
            <a:r>
              <a:rPr lang="en-US" baseline="-25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(2,4,6)     2+4+6/3 = 12/3 ----</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 4 </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Parameter would be constant of every population </a:t>
            </a:r>
            <a:r>
              <a:rPr lang="en-US" dirty="0" smtClean="0">
                <a:latin typeface="Times New Roman" panose="02020603050405020304" pitchFamily="18" charset="0"/>
                <a:cs typeface="Times New Roman" panose="02020603050405020304" pitchFamily="18" charset="0"/>
              </a:rPr>
              <a:t>, the value of sample would variate and is known as statistic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44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Purposive sampling </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Purposive sampling, also known as judgmental, selective or subjective sampling, reflects a group of sampling techniques that rely on the judgement of the researcher when it comes to selecting the units (e.g., people, cases, events, case study of data) that are to be studied</a:t>
            </a:r>
          </a:p>
          <a:p>
            <a:pPr>
              <a:buFont typeface="Wingdings" panose="05000000000000000000" pitchFamily="2" charset="2"/>
              <a:buChar char="q"/>
            </a:pPr>
            <a:r>
              <a:rPr lang="en-US" dirty="0"/>
              <a:t> Researcher’s own input in purposive sampling in deciding the sample is very obvious</a:t>
            </a:r>
          </a:p>
          <a:p>
            <a:pPr>
              <a:buFont typeface="Wingdings" panose="05000000000000000000" pitchFamily="2" charset="2"/>
              <a:buChar char="q"/>
            </a:pPr>
            <a:r>
              <a:rPr lang="en-US" dirty="0"/>
              <a:t> The main goal of purposive sampling is to focus on particular characteristics of a population that are of interest, which would best enable you to answer your research questions</a:t>
            </a:r>
          </a:p>
          <a:p>
            <a:pPr>
              <a:buFont typeface="Wingdings" panose="05000000000000000000" pitchFamily="2" charset="2"/>
              <a:buChar char="q"/>
            </a:pPr>
            <a:r>
              <a:rPr lang="en-US" dirty="0"/>
              <a:t>  Types of purposive sampling includes maximum variation sampling, homogeneous sampling, expert sampling</a:t>
            </a:r>
          </a:p>
          <a:p>
            <a:endParaRPr lang="en-US" dirty="0"/>
          </a:p>
        </p:txBody>
      </p:sp>
    </p:spTree>
    <p:extLst>
      <p:ext uri="{BB962C8B-B14F-4D97-AF65-F5344CB8AC3E}">
        <p14:creationId xmlns:p14="http://schemas.microsoft.com/office/powerpoint/2010/main" val="40586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Snow ball </a:t>
            </a:r>
            <a:r>
              <a:rPr lang="en-US" dirty="0" smtClean="0"/>
              <a:t>sampling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Snowball sampling is particularly appropriate when the population you are interested in is hidden and/or hard-to-reach </a:t>
            </a:r>
          </a:p>
          <a:p>
            <a:pPr>
              <a:buFont typeface="Wingdings" panose="05000000000000000000" pitchFamily="2" charset="2"/>
              <a:buChar char="q"/>
            </a:pPr>
            <a:r>
              <a:rPr lang="en-US" dirty="0"/>
              <a:t>  in this technique researcher tries to identify one or more units in the desired population </a:t>
            </a:r>
          </a:p>
          <a:p>
            <a:pPr>
              <a:buFont typeface="Wingdings" panose="05000000000000000000" pitchFamily="2" charset="2"/>
              <a:buChar char="q"/>
            </a:pPr>
            <a:r>
              <a:rPr lang="en-US" dirty="0"/>
              <a:t> Later by using these units, further units are find out and so on until the sample size is met</a:t>
            </a:r>
          </a:p>
          <a:p>
            <a:endParaRPr lang="en-US" dirty="0"/>
          </a:p>
        </p:txBody>
      </p:sp>
    </p:spTree>
    <p:extLst>
      <p:ext uri="{BB962C8B-B14F-4D97-AF65-F5344CB8AC3E}">
        <p14:creationId xmlns:p14="http://schemas.microsoft.com/office/powerpoint/2010/main" val="764010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Snow ball sampling</a:t>
            </a:r>
          </a:p>
        </p:txBody>
      </p:sp>
      <p:pic>
        <p:nvPicPr>
          <p:cNvPr id="4" name="Content Placeholder 3"/>
          <p:cNvPicPr>
            <a:picLocks noGrp="1" noChangeAspect="1"/>
          </p:cNvPicPr>
          <p:nvPr>
            <p:ph idx="1"/>
          </p:nvPr>
        </p:nvPicPr>
        <p:blipFill>
          <a:blip r:embed="rId2"/>
          <a:stretch>
            <a:fillRect/>
          </a:stretch>
        </p:blipFill>
        <p:spPr>
          <a:xfrm>
            <a:off x="2047268" y="2286000"/>
            <a:ext cx="7673602" cy="4022725"/>
          </a:xfrm>
          <a:prstGeom prst="rect">
            <a:avLst/>
          </a:prstGeom>
        </p:spPr>
      </p:pic>
    </p:spTree>
    <p:extLst>
      <p:ext uri="{BB962C8B-B14F-4D97-AF65-F5344CB8AC3E}">
        <p14:creationId xmlns:p14="http://schemas.microsoft.com/office/powerpoint/2010/main" val="1281351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Convenient sampling </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 A convenience sample is simply one where the units that are selected for inclusion in the sample are the easiest to access. </a:t>
            </a:r>
          </a:p>
          <a:p>
            <a:pPr>
              <a:buFont typeface="Wingdings" panose="05000000000000000000" pitchFamily="2" charset="2"/>
              <a:buChar char="q"/>
            </a:pPr>
            <a:r>
              <a:rPr lang="en-US" dirty="0"/>
              <a:t> If we were only interested in achieving a sample size of say 100 students, we may simply stand at one of the main entrances to campus, public opinion polls are usually conducted by using this technique </a:t>
            </a:r>
          </a:p>
          <a:p>
            <a:pPr>
              <a:buFont typeface="Wingdings" panose="05000000000000000000" pitchFamily="2" charset="2"/>
              <a:buChar char="q"/>
            </a:pPr>
            <a:r>
              <a:rPr lang="en-US" dirty="0"/>
              <a:t>In convenient sampling, sample elements becomes ‘ convenient source ‘ of data. The criteria of sample selection is not based on expert judgement as it is in purposive sampling , rather  availability and access to a particular respondent becomes a source of decision of selecting the sample </a:t>
            </a:r>
          </a:p>
          <a:p>
            <a:endParaRPr lang="en-US" dirty="0"/>
          </a:p>
        </p:txBody>
      </p:sp>
    </p:spTree>
    <p:extLst>
      <p:ext uri="{BB962C8B-B14F-4D97-AF65-F5344CB8AC3E}">
        <p14:creationId xmlns:p14="http://schemas.microsoft.com/office/powerpoint/2010/main" val="1404397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Convenient sampling</a:t>
            </a:r>
          </a:p>
        </p:txBody>
      </p:sp>
      <p:pic>
        <p:nvPicPr>
          <p:cNvPr id="4" name="Content Placeholder 3"/>
          <p:cNvPicPr>
            <a:picLocks noGrp="1" noChangeAspect="1"/>
          </p:cNvPicPr>
          <p:nvPr>
            <p:ph idx="1"/>
          </p:nvPr>
        </p:nvPicPr>
        <p:blipFill>
          <a:blip r:embed="rId2"/>
          <a:stretch>
            <a:fillRect/>
          </a:stretch>
        </p:blipFill>
        <p:spPr>
          <a:xfrm>
            <a:off x="2082883" y="2422680"/>
            <a:ext cx="7602371" cy="3749365"/>
          </a:xfrm>
          <a:prstGeom prst="rect">
            <a:avLst/>
          </a:prstGeom>
        </p:spPr>
      </p:pic>
    </p:spTree>
    <p:extLst>
      <p:ext uri="{BB962C8B-B14F-4D97-AF65-F5344CB8AC3E}">
        <p14:creationId xmlns:p14="http://schemas.microsoft.com/office/powerpoint/2010/main" val="2760228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93669" y="1854925"/>
            <a:ext cx="8126594" cy="4362995"/>
          </a:xfrm>
        </p:spPr>
        <p:txBody>
          <a:bodyPr>
            <a:normAutofit/>
          </a:bodyPr>
          <a:lstStyle/>
          <a:p>
            <a:pPr algn="ctr"/>
            <a:endParaRPr lang="en-US" b="1" dirty="0" smtClean="0"/>
          </a:p>
          <a:p>
            <a:pPr algn="ctr"/>
            <a:r>
              <a:rPr lang="en-US" sz="4300" dirty="0" smtClean="0"/>
              <a:t>Techniques </a:t>
            </a:r>
            <a:r>
              <a:rPr lang="en-US" sz="4300" dirty="0"/>
              <a:t>of probability and non probability random sampling can be used in quantitative, qualitative and mixed method research </a:t>
            </a:r>
          </a:p>
          <a:p>
            <a:pPr algn="ctr"/>
            <a:endParaRPr lang="en-US" b="1" dirty="0"/>
          </a:p>
        </p:txBody>
      </p:sp>
    </p:spTree>
    <p:extLst>
      <p:ext uri="{BB962C8B-B14F-4D97-AF65-F5344CB8AC3E}">
        <p14:creationId xmlns:p14="http://schemas.microsoft.com/office/powerpoint/2010/main" val="320421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lumMod val="95000"/>
                    <a:lumOff val="5000"/>
                  </a:prstClr>
                </a:solidFill>
              </a:rPr>
              <a:t>Types of PROBABILITY </a:t>
            </a:r>
            <a:r>
              <a:rPr lang="en-US" dirty="0">
                <a:solidFill>
                  <a:prstClr val="black">
                    <a:lumMod val="95000"/>
                    <a:lumOff val="5000"/>
                  </a:prstClr>
                </a:solidFill>
              </a:rPr>
              <a:t>RANDOM SAMPLING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3600" dirty="0" smtClean="0">
                <a:latin typeface="Times New Roman" panose="02020603050405020304" pitchFamily="18" charset="0"/>
                <a:cs typeface="Times New Roman" panose="02020603050405020304" pitchFamily="18" charset="0"/>
              </a:rPr>
              <a:t>Simple random sampling</a:t>
            </a:r>
          </a:p>
          <a:p>
            <a:pPr>
              <a:buFont typeface="Wingdings" panose="05000000000000000000" pitchFamily="2" charset="2"/>
              <a:buChar char="q"/>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Stratified Random Sampling</a:t>
            </a:r>
          </a:p>
          <a:p>
            <a:pPr>
              <a:buFont typeface="Wingdings" panose="05000000000000000000" pitchFamily="2" charset="2"/>
              <a:buChar char="q"/>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Cluster Random Sampling</a:t>
            </a:r>
          </a:p>
          <a:p>
            <a:pPr>
              <a:buFont typeface="Wingdings" panose="05000000000000000000" pitchFamily="2" charset="2"/>
              <a:buChar char="q"/>
            </a:pPr>
            <a:r>
              <a:rPr lang="en-US" sz="3600" smtClean="0">
                <a:latin typeface="Times New Roman" panose="02020603050405020304" pitchFamily="18" charset="0"/>
                <a:cs typeface="Times New Roman" panose="02020603050405020304" pitchFamily="18" charset="0"/>
              </a:rPr>
              <a:t>Systematic </a:t>
            </a:r>
            <a:r>
              <a:rPr lang="en-US" sz="3600" dirty="0" smtClean="0">
                <a:latin typeface="Times New Roman" panose="02020603050405020304" pitchFamily="18" charset="0"/>
                <a:cs typeface="Times New Roman" panose="02020603050405020304" pitchFamily="18" charset="0"/>
              </a:rPr>
              <a:t>Random Sampling </a:t>
            </a:r>
          </a:p>
          <a:p>
            <a:endParaRPr lang="en-US" dirty="0"/>
          </a:p>
        </p:txBody>
      </p:sp>
    </p:spTree>
    <p:extLst>
      <p:ext uri="{BB962C8B-B14F-4D97-AF65-F5344CB8AC3E}">
        <p14:creationId xmlns:p14="http://schemas.microsoft.com/office/powerpoint/2010/main" val="227268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lumMod val="95000"/>
                    <a:lumOff val="5000"/>
                  </a:prstClr>
                </a:solidFill>
              </a:rPr>
              <a:t>Simple RANDOM </a:t>
            </a:r>
            <a:r>
              <a:rPr lang="en-US" dirty="0">
                <a:solidFill>
                  <a:prstClr val="black">
                    <a:lumMod val="95000"/>
                    <a:lumOff val="5000"/>
                  </a:prstClr>
                </a:solidFill>
              </a:rPr>
              <a:t>SAMPLING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smtClean="0"/>
              <a:t> </a:t>
            </a:r>
            <a:r>
              <a:rPr lang="en-US" dirty="0" smtClean="0">
                <a:latin typeface="Times New Roman" panose="02020603050405020304" pitchFamily="18" charset="0"/>
                <a:cs typeface="Times New Roman" panose="02020603050405020304" pitchFamily="18" charset="0"/>
              </a:rPr>
              <a:t>Random method of data collection</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equally likely and independent chances of selection</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every unit has equal chance of occurrence</a:t>
            </a: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M</a:t>
            </a:r>
            <a:r>
              <a:rPr lang="en-US" dirty="0" smtClean="0">
                <a:latin typeface="Times New Roman" panose="02020603050405020304" pitchFamily="18" charset="0"/>
                <a:cs typeface="Times New Roman" panose="02020603050405020304" pitchFamily="18" charset="0"/>
              </a:rPr>
              <a:t>ethods </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Fish bowl method</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Lottery method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Computer software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Random Table </a:t>
            </a:r>
          </a:p>
          <a:p>
            <a:pPr marL="0" indent="0">
              <a:buNone/>
            </a:pPr>
            <a:r>
              <a:rPr lang="en-US" dirty="0" smtClean="0"/>
              <a:t> </a:t>
            </a:r>
            <a:endParaRPr lang="en-US" dirty="0"/>
          </a:p>
        </p:txBody>
      </p:sp>
    </p:spTree>
    <p:extLst>
      <p:ext uri="{BB962C8B-B14F-4D97-AF65-F5344CB8AC3E}">
        <p14:creationId xmlns:p14="http://schemas.microsoft.com/office/powerpoint/2010/main" val="110558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random sampling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3120" y="2351314"/>
            <a:ext cx="5924074" cy="3513909"/>
          </a:xfrm>
        </p:spPr>
      </p:pic>
    </p:spTree>
    <p:extLst>
      <p:ext uri="{BB962C8B-B14F-4D97-AF65-F5344CB8AC3E}">
        <p14:creationId xmlns:p14="http://schemas.microsoft.com/office/powerpoint/2010/main" val="311802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sampling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dirty="0" smtClean="0">
                <a:latin typeface="Fira Sans"/>
              </a:rPr>
              <a:t> </a:t>
            </a:r>
            <a:r>
              <a:rPr lang="en-US" sz="2800" dirty="0" smtClean="0">
                <a:latin typeface="Times New Roman" panose="02020603050405020304" pitchFamily="18" charset="0"/>
                <a:cs typeface="Times New Roman" panose="02020603050405020304" pitchFamily="18" charset="0"/>
              </a:rPr>
              <a:t>Every </a:t>
            </a:r>
            <a:r>
              <a:rPr lang="en-US" sz="2800" dirty="0">
                <a:latin typeface="Times New Roman" panose="02020603050405020304" pitchFamily="18" charset="0"/>
                <a:cs typeface="Times New Roman" panose="02020603050405020304" pitchFamily="18" charset="0"/>
              </a:rPr>
              <a:t>“nth” individual to be a part of the sample. For example, you can choose every 5th person to be in the </a:t>
            </a:r>
            <a:r>
              <a:rPr lang="en-US" sz="2800" dirty="0" smtClean="0">
                <a:latin typeface="Times New Roman" panose="02020603050405020304" pitchFamily="18" charset="0"/>
                <a:cs typeface="Times New Roman" panose="02020603050405020304" pitchFamily="18" charset="0"/>
              </a:rPr>
              <a:t>sample</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Total population is known</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On the basis of selected interval, sample is selected from the total population </a:t>
            </a:r>
          </a:p>
          <a:p>
            <a:pPr>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It is known as periodic interval or sampling interval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30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sampling</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For Example, every 3</a:t>
            </a:r>
            <a:r>
              <a:rPr lang="en-US" baseline="30000" dirty="0" smtClean="0"/>
              <a:t>rd</a:t>
            </a:r>
            <a:r>
              <a:rPr lang="en-US" dirty="0" smtClean="0"/>
              <a:t> unit selected would be a sample</a:t>
            </a:r>
          </a:p>
          <a:p>
            <a:pPr marL="0" indent="0">
              <a:buNone/>
            </a:pPr>
            <a:r>
              <a:rPr lang="en-US" dirty="0"/>
              <a:t> </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366" y="2853282"/>
            <a:ext cx="6936377" cy="3025004"/>
          </a:xfrm>
          <a:prstGeom prst="rect">
            <a:avLst/>
          </a:prstGeom>
        </p:spPr>
      </p:pic>
    </p:spTree>
    <p:extLst>
      <p:ext uri="{BB962C8B-B14F-4D97-AF65-F5344CB8AC3E}">
        <p14:creationId xmlns:p14="http://schemas.microsoft.com/office/powerpoint/2010/main" val="1696401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sampling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799" y="2272938"/>
            <a:ext cx="7445829" cy="3370216"/>
          </a:xfrm>
        </p:spPr>
      </p:pic>
    </p:spTree>
    <p:extLst>
      <p:ext uri="{BB962C8B-B14F-4D97-AF65-F5344CB8AC3E}">
        <p14:creationId xmlns:p14="http://schemas.microsoft.com/office/powerpoint/2010/main" val="1724914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sampling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 </a:t>
            </a:r>
            <a:r>
              <a:rPr lang="en-US" sz="2800" dirty="0">
                <a:solidFill>
                  <a:srgbClr val="383939"/>
                </a:solidFill>
                <a:latin typeface="Times New Roman" panose="02020603050405020304" pitchFamily="18" charset="0"/>
                <a:cs typeface="Times New Roman" panose="02020603050405020304" pitchFamily="18" charset="0"/>
              </a:rPr>
              <a:t>In cluster sampling, instead of selecting all the subjects from the entire population right off, the researcher takes several steps in gathering his sample </a:t>
            </a:r>
            <a:r>
              <a:rPr lang="en-US" sz="2800" dirty="0" smtClean="0">
                <a:solidFill>
                  <a:srgbClr val="383939"/>
                </a:solidFill>
                <a:latin typeface="Times New Roman" panose="02020603050405020304" pitchFamily="18" charset="0"/>
                <a:cs typeface="Times New Roman" panose="02020603050405020304" pitchFamily="18" charset="0"/>
              </a:rPr>
              <a:t>population</a:t>
            </a:r>
          </a:p>
          <a:p>
            <a:pPr>
              <a:buFont typeface="Wingdings" panose="05000000000000000000" pitchFamily="2" charset="2"/>
              <a:buChar char="q"/>
            </a:pPr>
            <a:r>
              <a:rPr lang="en-US" sz="2800" dirty="0">
                <a:solidFill>
                  <a:srgbClr val="383939"/>
                </a:solidFill>
                <a:latin typeface="Times New Roman" panose="02020603050405020304" pitchFamily="18" charset="0"/>
                <a:cs typeface="Times New Roman" panose="02020603050405020304" pitchFamily="18" charset="0"/>
              </a:rPr>
              <a:t> </a:t>
            </a:r>
            <a:r>
              <a:rPr lang="en-US" sz="2800" dirty="0" smtClean="0">
                <a:solidFill>
                  <a:srgbClr val="383939"/>
                </a:solidFill>
                <a:latin typeface="Times New Roman" panose="02020603050405020304" pitchFamily="18" charset="0"/>
                <a:cs typeface="Times New Roman" panose="02020603050405020304" pitchFamily="18" charset="0"/>
              </a:rPr>
              <a:t>The total population is divided into different clusters, which are homogenous groups based on some common </a:t>
            </a:r>
            <a:r>
              <a:rPr lang="en-US" sz="2800" dirty="0" err="1" smtClean="0">
                <a:solidFill>
                  <a:srgbClr val="383939"/>
                </a:solidFill>
                <a:latin typeface="Times New Roman" panose="02020603050405020304" pitchFamily="18" charset="0"/>
                <a:cs typeface="Times New Roman" panose="02020603050405020304" pitchFamily="18" charset="0"/>
              </a:rPr>
              <a:t>characteristcs</a:t>
            </a:r>
            <a:r>
              <a:rPr lang="en-US" sz="2800" dirty="0" smtClean="0">
                <a:solidFill>
                  <a:srgbClr val="383939"/>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researcher selects groups or clusters, and then from each cluster, the researcher selects the individual subjects by </a:t>
            </a:r>
            <a:r>
              <a:rPr lang="en-US" sz="2800" dirty="0" smtClean="0">
                <a:latin typeface="Times New Roman" panose="02020603050405020304" pitchFamily="18" charset="0"/>
                <a:cs typeface="Times New Roman" panose="02020603050405020304" pitchFamily="18" charset="0"/>
              </a:rPr>
              <a:t>either through simple random sampling or systematic sampling</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535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6783</TotalTime>
  <Words>1370</Words>
  <Application>Microsoft Office PowerPoint</Application>
  <PresentationFormat>Widescreen</PresentationFormat>
  <Paragraphs>112</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Fira Sans</vt:lpstr>
      <vt:lpstr>Times New Roman</vt:lpstr>
      <vt:lpstr>Tw Cen MT</vt:lpstr>
      <vt:lpstr>Tw Cen MT Condensed</vt:lpstr>
      <vt:lpstr>Wingdings</vt:lpstr>
      <vt:lpstr>Wingdings 3</vt:lpstr>
      <vt:lpstr>Integral</vt:lpstr>
      <vt:lpstr>Probability and non probability Sampling </vt:lpstr>
      <vt:lpstr>PROBABILITY RANDOM SAMPLING </vt:lpstr>
      <vt:lpstr>Types of PROBABILITY RANDOM SAMPLING </vt:lpstr>
      <vt:lpstr>Simple RANDOM SAMPLING </vt:lpstr>
      <vt:lpstr>Simple random sampling </vt:lpstr>
      <vt:lpstr>Systematic sampling </vt:lpstr>
      <vt:lpstr>Systematic sampling</vt:lpstr>
      <vt:lpstr>Systematic sampling  </vt:lpstr>
      <vt:lpstr>Cluster sampling </vt:lpstr>
      <vt:lpstr>Cluster sampling </vt:lpstr>
      <vt:lpstr>Cluster sampling</vt:lpstr>
      <vt:lpstr>Cluster sampling</vt:lpstr>
      <vt:lpstr>Stratified random sampling </vt:lpstr>
      <vt:lpstr>Stratified random sampling </vt:lpstr>
      <vt:lpstr>Stratified random sampling</vt:lpstr>
      <vt:lpstr>Stratified random sampling </vt:lpstr>
      <vt:lpstr>Non Probability sampling</vt:lpstr>
      <vt:lpstr>Types of non probability sampling</vt:lpstr>
      <vt:lpstr>Quota sampling</vt:lpstr>
      <vt:lpstr>Purposive sampling </vt:lpstr>
      <vt:lpstr>Snow ball sampling </vt:lpstr>
      <vt:lpstr>Snow ball sampling</vt:lpstr>
      <vt:lpstr>Convenient sampling </vt:lpstr>
      <vt:lpstr>Convenient sampling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dc:title>
  <dc:creator>Sunlight</dc:creator>
  <cp:lastModifiedBy>Sunlight</cp:lastModifiedBy>
  <cp:revision>41</cp:revision>
  <dcterms:created xsi:type="dcterms:W3CDTF">2020-03-27T13:17:07Z</dcterms:created>
  <dcterms:modified xsi:type="dcterms:W3CDTF">2020-04-26T08:24:59Z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238850</vt:lpwstr>
  </property>
  <property fmtid="{D5CDD505-2E9C-101B-9397-08002B2CF9AE}" name="NXPowerLiteSettings" pid="3">
    <vt:lpwstr>C7000400038000</vt:lpwstr>
  </property>
  <property fmtid="{D5CDD505-2E9C-101B-9397-08002B2CF9AE}" name="NXPowerLiteVersion" pid="4">
    <vt:lpwstr>S9.0.1</vt:lpwstr>
  </property>
</Properties>
</file>